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8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9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3" r:id="rId4"/>
    <p:sldId id="260" r:id="rId5"/>
    <p:sldId id="264" r:id="rId6"/>
    <p:sldId id="262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974" autoAdjust="0"/>
    <p:restoredTop sz="94660"/>
  </p:normalViewPr>
  <p:slideViewPr>
    <p:cSldViewPr snapToGrid="0">
      <p:cViewPr>
        <p:scale>
          <a:sx n="77" d="100"/>
          <a:sy n="77" d="100"/>
        </p:scale>
        <p:origin x="696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zhar\Desktop\CTC\Annual%20Report%202016\clinincal%20trial%20Data%20base20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zhar\Desktop\CTC\Annual%20Report%202016\clinincal%20trial%20Data%20base201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zhar\Desktop\CTC\Annual%20Report%202016\clinincal%20trial%20Data%20base2016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Azhar\Desktop\CTC\Annual%20Report%202016\clinincal%20trial%20Data%20base2016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zhar\Desktop\CTC\Annual%20Report%202016\clinincal%20trial%20Data%20base201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zhar\Desktop\CTC\Annual%20Report%202016\clinincal%20trial%20Data%20base2016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 algn="r" rtl="1">
              <a:defRPr sz="1200"/>
            </a:pPr>
            <a:r>
              <a:rPr lang="ar-BH" sz="1200" dirty="0"/>
              <a:t>% </a:t>
            </a:r>
            <a:r>
              <a:rPr lang="ar-BH" sz="1200" dirty="0" smtClean="0"/>
              <a:t>البحوث </a:t>
            </a:r>
            <a:r>
              <a:rPr lang="ar-BH" sz="1200" dirty="0"/>
              <a:t>السريرية في مملكة البحرين لعـــام 2016م</a:t>
            </a:r>
            <a:endParaRPr lang="en-US" sz="12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Sheet1!$G$25</c:f>
              <c:strCache>
                <c:ptCount val="1"/>
                <c:pt idx="0">
                  <c:v>%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8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206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b="1" dirty="0" smtClean="0"/>
                      <a:t>30%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b="1" dirty="0" smtClean="0"/>
                      <a:t>30%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200" b="1" dirty="0" smtClean="0"/>
                      <a:t>20%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200" b="1" dirty="0" smtClean="0"/>
                      <a:t>10%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b="1" dirty="0" smtClean="0"/>
                      <a:t>10%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Sheet1!$H$24:$L$24</c:f>
              <c:strCache>
                <c:ptCount val="5"/>
                <c:pt idx="0">
                  <c:v>طلبات تمت الموافقة عليها </c:v>
                </c:pt>
                <c:pt idx="1">
                  <c:v>طلبات تمت رفضها</c:v>
                </c:pt>
                <c:pt idx="2">
                  <c:v>تم سحب الطلب من المتقدم </c:v>
                </c:pt>
                <c:pt idx="3">
                  <c:v>طلب إجراء تعديلات على مقترح البحث</c:v>
                </c:pt>
                <c:pt idx="4">
                  <c:v>أخرى</c:v>
                </c:pt>
              </c:strCache>
            </c:strRef>
          </c:cat>
          <c:val>
            <c:numRef>
              <c:f>Sheet1!$H$25:$L$25</c:f>
              <c:numCache>
                <c:formatCode>General</c:formatCode>
                <c:ptCount val="5"/>
                <c:pt idx="0">
                  <c:v>30</c:v>
                </c:pt>
                <c:pt idx="1">
                  <c:v>30</c:v>
                </c:pt>
                <c:pt idx="2">
                  <c:v>20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416448"/>
        <c:axId val="120416832"/>
      </c:barChart>
      <c:catAx>
        <c:axId val="120416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400000" vert="horz" anchor="b" anchorCtr="0"/>
          <a:lstStyle/>
          <a:p>
            <a:pPr>
              <a:defRPr sz="1000" b="1"/>
            </a:pPr>
            <a:endParaRPr lang="en-US"/>
          </a:p>
        </c:txPr>
        <c:crossAx val="120416832"/>
        <c:crosses val="autoZero"/>
        <c:auto val="1"/>
        <c:lblAlgn val="ctr"/>
        <c:lblOffset val="100"/>
        <c:noMultiLvlLbl val="0"/>
      </c:catAx>
      <c:valAx>
        <c:axId val="1204168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20416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 algn="r" rtl="1">
              <a:defRPr/>
            </a:pPr>
            <a:r>
              <a:rPr lang="ar-BH" sz="1600" dirty="0" smtClean="0"/>
              <a:t>% البحوث السريرية</a:t>
            </a:r>
            <a:r>
              <a:rPr lang="ar-BH" sz="1600" baseline="0" dirty="0" smtClean="0"/>
              <a:t> في مملكة البحرين لعـــام 2016م</a:t>
            </a:r>
            <a:endParaRPr lang="en-US" sz="1600" dirty="0"/>
          </a:p>
        </c:rich>
      </c:tx>
      <c:layout>
        <c:manualLayout>
          <c:xMode val="edge"/>
          <c:yMode val="edge"/>
          <c:x val="0.25880772329201424"/>
          <c:y val="1.35478420172274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1115225695797925E-2"/>
          <c:y val="9.6263106914875454E-2"/>
          <c:w val="0.93908279410618223"/>
          <c:h val="0.853944840014564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Sheet1!$G$10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1B6B1B"/>
              </a:solidFill>
            </c:spPr>
          </c:dPt>
          <c:dPt>
            <c:idx val="1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050" b="1" i="1" dirty="0"/>
                      <a:t>30%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050" b="1" i="1" dirty="0"/>
                      <a:t>30%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050" b="1" i="1" dirty="0"/>
                      <a:t>20%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050" b="1" i="1" dirty="0"/>
                      <a:t>10%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050" b="1" i="1" dirty="0"/>
                      <a:t>10%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Sheet1!$H$9:$L$9</c:f>
              <c:strCache>
                <c:ptCount val="5"/>
                <c:pt idx="0">
                  <c:v>Approved </c:v>
                </c:pt>
                <c:pt idx="1">
                  <c:v>Rejected</c:v>
                </c:pt>
                <c:pt idx="2">
                  <c:v>Withdrawn</c:v>
                </c:pt>
                <c:pt idx="3">
                  <c:v> Request modification</c:v>
                </c:pt>
                <c:pt idx="4">
                  <c:v>Others</c:v>
                </c:pt>
              </c:strCache>
            </c:strRef>
          </c:cat>
          <c:val>
            <c:numRef>
              <c:f>Sheet1!$H$10:$L$10</c:f>
              <c:numCache>
                <c:formatCode>General</c:formatCode>
                <c:ptCount val="5"/>
                <c:pt idx="0">
                  <c:v>30</c:v>
                </c:pt>
                <c:pt idx="1">
                  <c:v>30</c:v>
                </c:pt>
                <c:pt idx="2">
                  <c:v>20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7044480"/>
        <c:axId val="147044864"/>
      </c:barChart>
      <c:catAx>
        <c:axId val="1470444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 i="1"/>
            </a:pPr>
            <a:endParaRPr lang="en-US"/>
          </a:p>
        </c:txPr>
        <c:crossAx val="147044864"/>
        <c:crosses val="autoZero"/>
        <c:auto val="1"/>
        <c:lblAlgn val="ctr"/>
        <c:lblOffset val="100"/>
        <c:noMultiLvlLbl val="0"/>
      </c:catAx>
      <c:valAx>
        <c:axId val="1470448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470444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BH" sz="1800" b="1" i="0" baseline="0">
                <a:effectLst/>
              </a:rPr>
              <a:t>رقم (36) % البحوث السريرية في مملكة البحرين لعـــام 2016م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Sheet1!$G$25</c:f>
              <c:strCache>
                <c:ptCount val="1"/>
                <c:pt idx="0">
                  <c:v>%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66CCFF"/>
              </a:solidFill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100" b="1"/>
                      <a:t>30%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100" b="1"/>
                      <a:t>30%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100" b="1"/>
                      <a:t>20%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100" b="1"/>
                      <a:t>10%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100" b="1"/>
                      <a:t>10%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Sheet1!$H$24:$L$24</c:f>
              <c:strCache>
                <c:ptCount val="5"/>
                <c:pt idx="0">
                  <c:v>طلبات تمت الموافقة عليها </c:v>
                </c:pt>
                <c:pt idx="1">
                  <c:v>طلبات تمت رفضها</c:v>
                </c:pt>
                <c:pt idx="2">
                  <c:v>تم سحب الطلب من المتقدم </c:v>
                </c:pt>
                <c:pt idx="3">
                  <c:v>طلب إجراء تعديلات على مقترح البحث</c:v>
                </c:pt>
                <c:pt idx="4">
                  <c:v>أخرى</c:v>
                </c:pt>
              </c:strCache>
            </c:strRef>
          </c:cat>
          <c:val>
            <c:numRef>
              <c:f>Sheet1!$H$25:$L$25</c:f>
              <c:numCache>
                <c:formatCode>General</c:formatCode>
                <c:ptCount val="5"/>
                <c:pt idx="0">
                  <c:v>30</c:v>
                </c:pt>
                <c:pt idx="1">
                  <c:v>30</c:v>
                </c:pt>
                <c:pt idx="2">
                  <c:v>20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9039152"/>
        <c:axId val="149039544"/>
      </c:barChart>
      <c:catAx>
        <c:axId val="149039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49039544"/>
        <c:crosses val="autoZero"/>
        <c:auto val="1"/>
        <c:lblAlgn val="ctr"/>
        <c:lblOffset val="100"/>
        <c:noMultiLvlLbl val="0"/>
      </c:catAx>
      <c:valAx>
        <c:axId val="1490395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4903915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olidFill>
              <a:srgbClr val="C00000"/>
            </a:solidFill>
          </c:spPr>
          <c:explosion val="25"/>
          <c:dPt>
            <c:idx val="0"/>
            <c:bubble3D val="0"/>
            <c:spPr>
              <a:solidFill>
                <a:srgbClr val="3333FF"/>
              </a:solidFill>
            </c:spPr>
          </c:dPt>
          <c:dLbls>
            <c:dLbl>
              <c:idx val="0"/>
              <c:layout>
                <c:manualLayout>
                  <c:x val="-0.12050371828521435"/>
                  <c:y val="3.4840696996208807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/>
                      <a:t>30%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6613440507436569"/>
                  <c:y val="-0.17505431612715078"/>
                </c:manualLayout>
              </c:layout>
              <c:tx>
                <c:rich>
                  <a:bodyPr/>
                  <a:lstStyle/>
                  <a:p>
                    <a:r>
                      <a:rPr lang="en-US" sz="1100" b="1"/>
                      <a:t>70%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Sheet1!$S$13:$T$13</c:f>
              <c:strCache>
                <c:ptCount val="2"/>
                <c:pt idx="0">
                  <c:v>Governmental </c:v>
                </c:pt>
                <c:pt idx="1">
                  <c:v>Private</c:v>
                </c:pt>
              </c:strCache>
            </c:strRef>
          </c:cat>
          <c:val>
            <c:numRef>
              <c:f>Sheet1!$S$14:$T$14</c:f>
              <c:numCache>
                <c:formatCode>General</c:formatCode>
                <c:ptCount val="2"/>
                <c:pt idx="0">
                  <c:v>30</c:v>
                </c:pt>
                <c:pt idx="1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05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Sheet1!$E$18:$E$24</c:f>
              <c:strCache>
                <c:ptCount val="7"/>
                <c:pt idx="0">
                  <c:v>Obesity </c:v>
                </c:pt>
                <c:pt idx="1">
                  <c:v>Urology</c:v>
                </c:pt>
                <c:pt idx="2">
                  <c:v>Hypertension</c:v>
                </c:pt>
                <c:pt idx="3">
                  <c:v>Blood Disorder</c:v>
                </c:pt>
                <c:pt idx="4">
                  <c:v>Orthopedic</c:v>
                </c:pt>
                <c:pt idx="5">
                  <c:v>Oncology</c:v>
                </c:pt>
                <c:pt idx="6">
                  <c:v>Diabetology</c:v>
                </c:pt>
              </c:strCache>
            </c:strRef>
          </c:cat>
          <c:val>
            <c:numRef>
              <c:f>Sheet1!$F$18:$F$24</c:f>
              <c:numCache>
                <c:formatCode>0.0</c:formatCode>
                <c:ptCount val="7"/>
                <c:pt idx="0">
                  <c:v>14.3</c:v>
                </c:pt>
                <c:pt idx="1">
                  <c:v>14.3</c:v>
                </c:pt>
                <c:pt idx="2">
                  <c:v>14.285714285714285</c:v>
                </c:pt>
                <c:pt idx="3">
                  <c:v>14.3</c:v>
                </c:pt>
                <c:pt idx="4">
                  <c:v>14.285714285714285</c:v>
                </c:pt>
                <c:pt idx="5">
                  <c:v>14.3</c:v>
                </c:pt>
                <c:pt idx="6">
                  <c:v>14.285714285714285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olidFill>
              <a:srgbClr val="C00000"/>
            </a:solidFill>
          </c:spPr>
          <c:explosion val="26"/>
          <c:dPt>
            <c:idx val="0"/>
            <c:bubble3D val="0"/>
            <c:spPr>
              <a:solidFill>
                <a:srgbClr val="3333FF"/>
              </a:solidFill>
            </c:spPr>
          </c:dPt>
          <c:dLbls>
            <c:dLbl>
              <c:idx val="0"/>
              <c:layout>
                <c:manualLayout>
                  <c:x val="-0.12050371828521435"/>
                  <c:y val="3.4840696996208807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/>
                      <a:t>30%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6613440507436569"/>
                  <c:y val="-0.17505431612715078"/>
                </c:manualLayout>
              </c:layout>
              <c:tx>
                <c:rich>
                  <a:bodyPr/>
                  <a:lstStyle/>
                  <a:p>
                    <a:r>
                      <a:rPr lang="en-US" sz="1100" b="1"/>
                      <a:t>70%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Sheet1!$S$13:$T$13</c:f>
              <c:strCache>
                <c:ptCount val="2"/>
                <c:pt idx="0">
                  <c:v>Governmental </c:v>
                </c:pt>
                <c:pt idx="1">
                  <c:v>Private</c:v>
                </c:pt>
              </c:strCache>
            </c:strRef>
          </c:cat>
          <c:val>
            <c:numRef>
              <c:f>Sheet1!$S$14:$T$14</c:f>
              <c:numCache>
                <c:formatCode>General</c:formatCode>
                <c:ptCount val="2"/>
                <c:pt idx="0">
                  <c:v>30</c:v>
                </c:pt>
                <c:pt idx="1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05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Sheet1!$F$4:$F$8</c:f>
              <c:strCache>
                <c:ptCount val="5"/>
                <c:pt idx="0">
                  <c:v>Blood Disorder </c:v>
                </c:pt>
                <c:pt idx="2">
                  <c:v>Orthopeadic</c:v>
                </c:pt>
                <c:pt idx="4">
                  <c:v>Obs &amp; Gyn</c:v>
                </c:pt>
              </c:strCache>
            </c:strRef>
          </c:cat>
          <c:val>
            <c:numRef>
              <c:f>Sheet1!$G$4:$G$8</c:f>
              <c:numCache>
                <c:formatCode>General</c:formatCode>
                <c:ptCount val="5"/>
                <c:pt idx="0">
                  <c:v>1</c:v>
                </c:pt>
                <c:pt idx="2">
                  <c:v>2</c:v>
                </c:pt>
                <c:pt idx="4">
                  <c:v>1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Sheet1!$H$3:$I$3</c:f>
              <c:strCache>
                <c:ptCount val="2"/>
                <c:pt idx="0">
                  <c:v>Private </c:v>
                </c:pt>
                <c:pt idx="1">
                  <c:v>Government </c:v>
                </c:pt>
              </c:strCache>
            </c:strRef>
          </c:cat>
          <c:val>
            <c:numRef>
              <c:f>Sheet1!$H$4:$I$4</c:f>
              <c:numCache>
                <c:formatCode>General</c:formatCode>
                <c:ptCount val="2"/>
                <c:pt idx="0">
                  <c:v>4</c:v>
                </c:pt>
                <c:pt idx="1">
                  <c:v>0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Sheet1!$J$3:$M$3</c:f>
              <c:strCache>
                <c:ptCount val="4"/>
                <c:pt idx="0">
                  <c:v>Approved </c:v>
                </c:pt>
                <c:pt idx="1">
                  <c:v>Rejected </c:v>
                </c:pt>
                <c:pt idx="2">
                  <c:v>Pending</c:v>
                </c:pt>
                <c:pt idx="3">
                  <c:v>Completed</c:v>
                </c:pt>
              </c:strCache>
            </c:strRef>
          </c:cat>
          <c:val>
            <c:numRef>
              <c:f>Sheet1!$J$4:$M$4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149042680"/>
        <c:axId val="149043072"/>
        <c:axId val="0"/>
      </c:bar3DChart>
      <c:catAx>
        <c:axId val="149042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043072"/>
        <c:crosses val="autoZero"/>
        <c:auto val="1"/>
        <c:lblAlgn val="ctr"/>
        <c:lblOffset val="100"/>
        <c:noMultiLvlLbl val="0"/>
      </c:catAx>
      <c:valAx>
        <c:axId val="1490430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042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2" name="Chart 2"/>
        <cdr:cNvPicPr>
          <a:picLocks xmlns:a="http://schemas.openxmlformats.org/drawingml/2006/main" noChangeArrowheads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0" y="-827088"/>
          <a:ext cx="4445000" cy="2743200"/>
        </a:xfrm>
        <a:prstGeom xmlns:a="http://schemas.openxmlformats.org/drawingml/2006/main" prst="rect">
          <a:avLst/>
        </a:prstGeom>
        <a:noFill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D4034-0463-49A3-9827-1C6B046404BC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4C6C1-7720-4247-9637-E6D9390F5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37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D4034-0463-49A3-9827-1C6B046404BC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4C6C1-7720-4247-9637-E6D9390F5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47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D4034-0463-49A3-9827-1C6B046404BC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4C6C1-7720-4247-9637-E6D9390F5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8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D4034-0463-49A3-9827-1C6B046404BC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4C6C1-7720-4247-9637-E6D9390F5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38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D4034-0463-49A3-9827-1C6B046404BC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4C6C1-7720-4247-9637-E6D9390F5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D4034-0463-49A3-9827-1C6B046404BC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4C6C1-7720-4247-9637-E6D9390F5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608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D4034-0463-49A3-9827-1C6B046404BC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4C6C1-7720-4247-9637-E6D9390F5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11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D4034-0463-49A3-9827-1C6B046404BC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4C6C1-7720-4247-9637-E6D9390F5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93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D4034-0463-49A3-9827-1C6B046404BC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4C6C1-7720-4247-9637-E6D9390F5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188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D4034-0463-49A3-9827-1C6B046404BC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4C6C1-7720-4247-9637-E6D9390F5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04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D4034-0463-49A3-9827-1C6B046404BC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4C6C1-7720-4247-9637-E6D9390F5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44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D4034-0463-49A3-9827-1C6B046404BC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4C6C1-7720-4247-9637-E6D9390F5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722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413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CTs in Year 2016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393072"/>
              </p:ext>
            </p:extLst>
          </p:nvPr>
        </p:nvGraphicFramePr>
        <p:xfrm>
          <a:off x="1" y="470688"/>
          <a:ext cx="9983244" cy="75294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3524"/>
                <a:gridCol w="4122394"/>
                <a:gridCol w="1941767"/>
                <a:gridCol w="1669783"/>
                <a:gridCol w="1805776"/>
              </a:tblGrid>
              <a:tr h="5149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#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CT Title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A/R/M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Health Institute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PI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b"/>
                </a:tc>
              </a:tr>
              <a:tr h="12744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Bahrain Project with IAEA: Assessment of Body Composition using Stable Isotope Techniques of Obesity proposed by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u="none" strike="noStrike" dirty="0" smtClean="0">
                          <a:effectLst/>
                          <a:latin typeface="+mn-lt"/>
                        </a:rPr>
                        <a:t>Approved/ no progress is submitted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MoH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Dr. Nadia Gharib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Mrs. Mariam AlAmmer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ctr"/>
                </a:tc>
              </a:tr>
              <a:tr h="10212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Prevalence of Abdominal Aorta Calcification in Chorionic Kidney Disease in the Gulf Region in Ministry of Health an Observational Study.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u="none" strike="noStrike" dirty="0" smtClean="0">
                          <a:effectLst/>
                          <a:latin typeface="+mn-lt"/>
                        </a:rPr>
                        <a:t>Approved/submit the report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Sanofi co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jumana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ctr"/>
                </a:tc>
              </a:tr>
              <a:tr h="5615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Novartis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prospective, observational, multinational, non-randomized, uncontrolled, open-label study to evaluate the effectiveness, safety and tolerability of </a:t>
                      </a:r>
                      <a:r>
                        <a:rPr lang="en-US" sz="12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Exforge</a:t>
                      </a:r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HCT® (Amlodipine </a:t>
                      </a:r>
                      <a:r>
                        <a:rPr lang="en-US" sz="12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Besylate</a:t>
                      </a:r>
                      <a:r>
                        <a:rPr lang="en-US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/Valsartan/HCTZ) in patients with essential hypertension inadequately controlled with Dual therapy in a real-world setting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submit any study protocol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Novartis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Arlene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ctr"/>
                </a:tc>
              </a:tr>
              <a:tr h="7680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Sickle Cell Disease Clinical Trial.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u="none" strike="noStrike" dirty="0">
                          <a:effectLst/>
                          <a:latin typeface="+mn-lt"/>
                        </a:rPr>
                        <a:t>Approved/on Going with </a:t>
                      </a:r>
                      <a:r>
                        <a:rPr lang="en-US" sz="1800" b="0" u="none" strike="noStrike" dirty="0" smtClean="0">
                          <a:effectLst/>
                          <a:latin typeface="+mn-lt"/>
                        </a:rPr>
                        <a:t>Amendment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AGU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Dr. Najat Mahdi &amp; Dr. Mohamed H Nafea, dr. Adel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ctr"/>
                </a:tc>
              </a:tr>
              <a:tr h="7680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Ref: The effectiveness of micro-fragmented injected adipose tissue for the treatment of degenerative knee osteoarthritis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u="none" strike="noStrike" dirty="0" smtClean="0">
                          <a:effectLst/>
                          <a:latin typeface="+mn-lt"/>
                        </a:rPr>
                        <a:t>Rejected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Ibin Al-Nafees/Hospital/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Dr. Bashar Al-Sayied: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ctr"/>
                </a:tc>
              </a:tr>
              <a:tr h="5442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SBI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953" marR="5953" marT="59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withdrawn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953" marR="5953" marT="595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Riyadh Reyhani 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ctr"/>
                </a:tc>
              </a:tr>
              <a:tr h="5442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KHUH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953" marR="5953" marT="59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Rejected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953" marR="5953" marT="595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Dr. Dalal Al Romaihi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ctr"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875390"/>
              </p:ext>
            </p:extLst>
          </p:nvPr>
        </p:nvGraphicFramePr>
        <p:xfrm>
          <a:off x="9958193" y="1014607"/>
          <a:ext cx="1553226" cy="5958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3226"/>
              </a:tblGrid>
              <a:tr h="650759">
                <a:tc>
                  <a:txBody>
                    <a:bodyPr/>
                    <a:lstStyle/>
                    <a:p>
                      <a:r>
                        <a:rPr lang="en-US" dirty="0" smtClean="0"/>
                        <a:t>Specialty</a:t>
                      </a:r>
                      <a:endParaRPr lang="en-US" dirty="0"/>
                    </a:p>
                  </a:txBody>
                  <a:tcPr/>
                </a:tc>
              </a:tr>
              <a:tr h="650759">
                <a:tc>
                  <a:txBody>
                    <a:bodyPr/>
                    <a:lstStyle/>
                    <a:p>
                      <a:r>
                        <a:rPr lang="en-US" dirty="0" smtClean="0"/>
                        <a:t>Obesity </a:t>
                      </a:r>
                      <a:endParaRPr lang="en-US" dirty="0"/>
                    </a:p>
                  </a:txBody>
                  <a:tcPr/>
                </a:tc>
              </a:tr>
              <a:tr h="1153585">
                <a:tc>
                  <a:txBody>
                    <a:bodyPr/>
                    <a:lstStyle/>
                    <a:p>
                      <a:r>
                        <a:rPr lang="en-US" dirty="0" smtClean="0"/>
                        <a:t>Urology</a:t>
                      </a:r>
                      <a:endParaRPr lang="en-US" dirty="0"/>
                    </a:p>
                  </a:txBody>
                  <a:tcPr/>
                </a:tc>
              </a:tr>
              <a:tr h="561204">
                <a:tc>
                  <a:txBody>
                    <a:bodyPr/>
                    <a:lstStyle/>
                    <a:p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Hypertension</a:t>
                      </a:r>
                      <a:endParaRPr lang="en-US" dirty="0"/>
                    </a:p>
                  </a:txBody>
                  <a:tcPr/>
                </a:tc>
              </a:tr>
              <a:tr h="853000">
                <a:tc>
                  <a:txBody>
                    <a:bodyPr/>
                    <a:lstStyle/>
                    <a:p>
                      <a:r>
                        <a:rPr lang="en-US" dirty="0" smtClean="0"/>
                        <a:t>Blood Disorder</a:t>
                      </a:r>
                      <a:endParaRPr lang="en-US" dirty="0"/>
                    </a:p>
                  </a:txBody>
                  <a:tcPr/>
                </a:tc>
              </a:tr>
              <a:tr h="696282">
                <a:tc>
                  <a:txBody>
                    <a:bodyPr/>
                    <a:lstStyle/>
                    <a:p>
                      <a:r>
                        <a:rPr lang="en-US" dirty="0" smtClean="0"/>
                        <a:t>Orthopedic</a:t>
                      </a:r>
                      <a:endParaRPr lang="en-US" dirty="0"/>
                    </a:p>
                  </a:txBody>
                  <a:tcPr/>
                </a:tc>
              </a:tr>
              <a:tr h="696282">
                <a:tc>
                  <a:txBody>
                    <a:bodyPr/>
                    <a:lstStyle/>
                    <a:p>
                      <a:r>
                        <a:rPr lang="en-US" dirty="0" smtClean="0"/>
                        <a:t>Oncology</a:t>
                      </a:r>
                      <a:endParaRPr lang="en-US" dirty="0"/>
                    </a:p>
                  </a:txBody>
                  <a:tcPr/>
                </a:tc>
              </a:tr>
              <a:tr h="696282">
                <a:tc>
                  <a:txBody>
                    <a:bodyPr/>
                    <a:lstStyle/>
                    <a:p>
                      <a:r>
                        <a:rPr lang="en-US" dirty="0" smtClean="0"/>
                        <a:t>Diabetology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870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25885"/>
            <a:ext cx="5736921" cy="2168459"/>
          </a:xfrm>
        </p:spPr>
        <p:txBody>
          <a:bodyPr>
            <a:normAutofit fontScale="77500" lnSpcReduction="20000"/>
          </a:bodyPr>
          <a:lstStyle/>
          <a:p>
            <a:pPr algn="r" rtl="1"/>
            <a:r>
              <a:rPr lang="ar-SA" sz="1600" dirty="0" smtClean="0"/>
              <a:t>والجدير بالذكر بأنه حتى الآن </a:t>
            </a:r>
            <a:r>
              <a:rPr lang="ar-BH" sz="1600" dirty="0" smtClean="0"/>
              <a:t>تمت مراجعة 10 </a:t>
            </a:r>
            <a:r>
              <a:rPr lang="ar-SA" sz="1600" dirty="0" smtClean="0"/>
              <a:t>مقترحات بحثية لـ 10  تجارب سريرية </a:t>
            </a:r>
            <a:r>
              <a:rPr lang="ar-SA" sz="1600" dirty="0" smtClean="0"/>
              <a:t>رُ</a:t>
            </a:r>
            <a:r>
              <a:rPr lang="ar-BH" sz="1600" dirty="0" smtClean="0"/>
              <a:t>و</a:t>
            </a:r>
            <a:r>
              <a:rPr lang="ar-SA" sz="1600" dirty="0" smtClean="0"/>
              <a:t>جعت </a:t>
            </a:r>
            <a:r>
              <a:rPr lang="ar-SA" sz="1600" dirty="0" smtClean="0"/>
              <a:t>من قبل </a:t>
            </a:r>
            <a:r>
              <a:rPr lang="ar-BH" sz="1600" dirty="0" smtClean="0"/>
              <a:t>لجنة </a:t>
            </a:r>
            <a:r>
              <a:rPr lang="ar-SA" sz="1600" dirty="0" smtClean="0"/>
              <a:t>الأبحاث السريرية، وقد تم </a:t>
            </a:r>
            <a:r>
              <a:rPr lang="ar-BH" sz="1600" dirty="0" smtClean="0"/>
              <a:t>عمل الآتي: </a:t>
            </a:r>
          </a:p>
          <a:p>
            <a:pPr algn="r" rtl="1"/>
            <a:r>
              <a:rPr lang="ar-BH" sz="1600" dirty="0" smtClean="0"/>
              <a:t>تم منح الموافقة لعدد 3 (30%) مقترحات بحثية.</a:t>
            </a:r>
          </a:p>
          <a:p>
            <a:pPr algn="r" rtl="1"/>
            <a:r>
              <a:rPr lang="ar-BH" sz="1600" dirty="0"/>
              <a:t>تم </a:t>
            </a:r>
            <a:r>
              <a:rPr lang="ar-BH" sz="1600" dirty="0" smtClean="0"/>
              <a:t>رفض لعدد </a:t>
            </a:r>
            <a:r>
              <a:rPr lang="ar-BH" sz="1600" dirty="0"/>
              <a:t>3 (30%) مقترحات </a:t>
            </a:r>
            <a:r>
              <a:rPr lang="ar-BH" sz="1600" dirty="0" smtClean="0"/>
              <a:t>بحثية بسبب عدم مطابقة لشروط ولوائح وأنظمة الهيئة.</a:t>
            </a:r>
          </a:p>
          <a:p>
            <a:pPr algn="r" rtl="1"/>
            <a:r>
              <a:rPr lang="ar-BH" sz="1600" dirty="0" smtClean="0"/>
              <a:t>تم سحب 2 (20%) مقترحات </a:t>
            </a:r>
            <a:r>
              <a:rPr lang="ar-BH" sz="1600" dirty="0"/>
              <a:t>بحثية </a:t>
            </a:r>
            <a:r>
              <a:rPr lang="ar-BH" sz="1600" dirty="0" smtClean="0"/>
              <a:t>من مقدميها وذلك لعدم إستكمال متطلبات مقترحات الدراسات البحثية </a:t>
            </a:r>
          </a:p>
          <a:p>
            <a:pPr algn="r" rtl="1"/>
            <a:r>
              <a:rPr lang="ar-BH" sz="1600" dirty="0" smtClean="0"/>
              <a:t>تم طلب تعديل على مقترح وبروتوكول لدراسة بحثية واحدة فقط (10%).</a:t>
            </a:r>
          </a:p>
          <a:p>
            <a:pPr algn="r" rtl="1"/>
            <a:r>
              <a:rPr lang="ar-BH" sz="1600" dirty="0" smtClean="0"/>
              <a:t>تم تأجيل البت في دراسة واحدة فقط وذلك لأنها كانت </a:t>
            </a:r>
            <a:r>
              <a:rPr lang="ar-SA" sz="1600" dirty="0" smtClean="0"/>
              <a:t>ضمن </a:t>
            </a:r>
            <a:r>
              <a:rPr lang="ar-SA" sz="1600" dirty="0" smtClean="0"/>
              <a:t>الدراسات </a:t>
            </a:r>
            <a:r>
              <a:rPr lang="ar-BH" sz="1600" dirty="0" smtClean="0"/>
              <a:t>الأكلينيكية </a:t>
            </a:r>
            <a:r>
              <a:rPr lang="ar-SA" sz="1600" dirty="0" smtClean="0"/>
              <a:t>المتعلقة ب</a:t>
            </a:r>
            <a:r>
              <a:rPr lang="ar-BH" sz="1600" dirty="0" smtClean="0"/>
              <a:t>إستخدام </a:t>
            </a:r>
            <a:r>
              <a:rPr lang="ar-SA" sz="1600" dirty="0" smtClean="0"/>
              <a:t>الخلايا </a:t>
            </a:r>
            <a:r>
              <a:rPr lang="ar-SA" sz="1600" dirty="0" smtClean="0"/>
              <a:t>الجذعية، وهي ليست من الممارسات الإكلينيكية المعتمدة </a:t>
            </a:r>
            <a:r>
              <a:rPr lang="ar-BH" sz="1600" dirty="0" smtClean="0"/>
              <a:t>والمنظمة </a:t>
            </a:r>
            <a:r>
              <a:rPr lang="ar-SA" sz="1600" dirty="0" smtClean="0"/>
              <a:t>في </a:t>
            </a:r>
            <a:r>
              <a:rPr lang="ar-SA" sz="1600" dirty="0" smtClean="0"/>
              <a:t>مملكة </a:t>
            </a:r>
            <a:r>
              <a:rPr lang="ar-SA" sz="1600" dirty="0" smtClean="0"/>
              <a:t>البحرين</a:t>
            </a:r>
            <a:r>
              <a:rPr lang="ar-BH" sz="1600" dirty="0" smtClean="0"/>
              <a:t>.</a:t>
            </a:r>
            <a:endParaRPr lang="en-US" sz="1600" dirty="0" smtClean="0"/>
          </a:p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-1" y="2998382"/>
          <a:ext cx="3987209" cy="3721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5954233" y="0"/>
            <a:ext cx="6237767" cy="25943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It is worth mentioning that until now there was </a:t>
            </a:r>
            <a:r>
              <a:rPr lang="en-US" sz="1400" b="1" u="sng" dirty="0" smtClean="0"/>
              <a:t>10 Clinical Trials </a:t>
            </a:r>
            <a:r>
              <a:rPr lang="en-US" sz="1400" dirty="0" smtClean="0"/>
              <a:t>(CTs) &amp; research proposals has been </a:t>
            </a:r>
            <a:r>
              <a:rPr lang="en-US" sz="1400" dirty="0" smtClean="0"/>
              <a:t>reviewed. CTC result as follows: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3 CTs (30%) approval </a:t>
            </a:r>
            <a:r>
              <a:rPr lang="en-US" sz="1400" dirty="0" smtClean="0"/>
              <a:t>has been </a:t>
            </a:r>
            <a:r>
              <a:rPr lang="en-US" sz="1400" dirty="0" smtClean="0"/>
              <a:t>granted.</a:t>
            </a:r>
            <a:endParaRPr lang="ar-BH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3 CTs (30%) </a:t>
            </a:r>
            <a:r>
              <a:rPr lang="en-US" sz="1400" dirty="0"/>
              <a:t>research proposals were rejected due to un met to NHRA requirement, standards conditions.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2 CTs (20%) was withdrawn by the sponsors because the study file were uncompleted.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1 CT (10</a:t>
            </a:r>
            <a:r>
              <a:rPr lang="en-US" sz="1400" dirty="0"/>
              <a:t>%) </a:t>
            </a:r>
            <a:r>
              <a:rPr lang="en-US" sz="1400" dirty="0" smtClean="0"/>
              <a:t>was requested modified the CT protocol.</a:t>
            </a:r>
            <a:endParaRPr lang="ar-BH" sz="1400" dirty="0"/>
          </a:p>
          <a:p>
            <a:pPr marL="285750" indent="-285750">
              <a:buFont typeface="Arial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1 CT (10%) was about CT by using stem cells. This </a:t>
            </a:r>
            <a:r>
              <a:rPr lang="en-US" sz="1400" dirty="0" smtClean="0"/>
              <a:t>clinical practice is not adopted </a:t>
            </a:r>
            <a:r>
              <a:rPr lang="en-US" sz="1400" dirty="0" smtClean="0"/>
              <a:t>and not regulated yet in </a:t>
            </a:r>
            <a:r>
              <a:rPr lang="en-US" sz="1400" dirty="0" smtClean="0"/>
              <a:t>the Kingdom of </a:t>
            </a:r>
            <a:r>
              <a:rPr lang="en-US" sz="1400" dirty="0" smtClean="0"/>
              <a:t>Bahrain.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5954232" y="2594344"/>
          <a:ext cx="6237767" cy="4263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120892" y="17912"/>
            <a:ext cx="52976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CT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Application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 Kingdom of Bahrain – Year 2016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23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5083" y="541752"/>
            <a:ext cx="7620000" cy="43179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CT in Year 2016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87701"/>
              </p:ext>
            </p:extLst>
          </p:nvPr>
        </p:nvGraphicFramePr>
        <p:xfrm>
          <a:off x="0" y="3479800"/>
          <a:ext cx="4419599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0091169"/>
              </p:ext>
            </p:extLst>
          </p:nvPr>
        </p:nvGraphicFramePr>
        <p:xfrm>
          <a:off x="0" y="827088"/>
          <a:ext cx="4445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5472135"/>
              </p:ext>
            </p:extLst>
          </p:nvPr>
        </p:nvGraphicFramePr>
        <p:xfrm>
          <a:off x="5156200" y="4114800"/>
          <a:ext cx="6705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3688731"/>
              </p:ext>
            </p:extLst>
          </p:nvPr>
        </p:nvGraphicFramePr>
        <p:xfrm>
          <a:off x="4714657" y="796099"/>
          <a:ext cx="7264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65072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705313"/>
              </p:ext>
            </p:extLst>
          </p:nvPr>
        </p:nvGraphicFramePr>
        <p:xfrm>
          <a:off x="2" y="1179697"/>
          <a:ext cx="12099849" cy="5167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7558"/>
                <a:gridCol w="4996407"/>
                <a:gridCol w="2764582"/>
                <a:gridCol w="1612674"/>
                <a:gridCol w="2188628"/>
              </a:tblGrid>
              <a:tr h="1859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#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CT Title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A/R/M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Health Institute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b"/>
                </a:tc>
              </a:tr>
              <a:tr h="7438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Bahrain Project with IAEA: Assessment of Body Composition using Stable Isotope Techniques of Obesity proposed by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Approved/on Going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MoH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Mrs . Marim AlAmer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</a:tr>
              <a:tr h="7252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Prevalence of Abdominal Aorta Calcification in Chorionic Kidney Disease in the Gulf Region in Ministry of Health an Observational Study.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Approved/on Going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Sanofi co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Sumayia Ghareeb/jumana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</a:tr>
              <a:tr h="6043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“Immune Responses in Diabetic Patients with Low &amp; High C-Peptide in Relation of Micro Vascular Complications Research in Ministry of Health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Approved/on Going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PhD Student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Noora AlHAmmar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</a:tr>
              <a:tr h="7531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Sickle Cell Disease Clinical Trial.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Approved/on Going with Ammendment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AGU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Dr. Najat Mahdi &amp; Dr. Mohamed H Nafea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</a:tr>
              <a:tr h="7531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Ref: The effectiveness of micro-fragmented injected adipose tissue for the treatment of degenerative knee osteoarthritis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Rejected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ASPIRE MEDICAL CENTER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Dr. Bashar Al-Sayied: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</a:tr>
              <a:tr h="5857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Development of a Novel Design Lower Limb Rehabilitation Technique In Patients with OA after TKR”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Still Under Review (NHRA EPH-Sub-C &amp; CTC)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PhD Student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AMINA ALHAWAJ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0" y="85060"/>
            <a:ext cx="6911163" cy="8612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CTs in Year 2017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660410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1642" b="35947"/>
          <a:stretch/>
        </p:blipFill>
        <p:spPr>
          <a:xfrm>
            <a:off x="0" y="0"/>
            <a:ext cx="6426200" cy="675640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64991"/>
          <a:stretch/>
        </p:blipFill>
        <p:spPr>
          <a:xfrm>
            <a:off x="6426200" y="0"/>
            <a:ext cx="5765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477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776206"/>
              </p:ext>
            </p:extLst>
          </p:nvPr>
        </p:nvGraphicFramePr>
        <p:xfrm>
          <a:off x="3" y="1179697"/>
          <a:ext cx="11924776" cy="41920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9780"/>
                <a:gridCol w="4924113"/>
                <a:gridCol w="2724581"/>
                <a:gridCol w="1589340"/>
                <a:gridCol w="1078481"/>
                <a:gridCol w="1078481"/>
              </a:tblGrid>
              <a:tr h="2260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#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CT Title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A/R/M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Health Institute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Specialty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b"/>
                </a:tc>
              </a:tr>
              <a:tr h="4982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u="none" strike="noStrike" dirty="0">
                          <a:effectLst/>
                        </a:rPr>
                        <a:t>Sickle Cell Disease Clinical Trial.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u="none" strike="noStrike" dirty="0">
                          <a:effectLst/>
                          <a:latin typeface="+mn-lt"/>
                        </a:rPr>
                        <a:t>Approved/on </a:t>
                      </a:r>
                      <a:r>
                        <a:rPr lang="en-US" sz="1800" b="0" u="none" strike="noStrike" dirty="0" smtClean="0">
                          <a:effectLst/>
                          <a:latin typeface="+mn-lt"/>
                        </a:rPr>
                        <a:t>Going</a:t>
                      </a: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Close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December 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AGU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Dr. Najat Mahdi &amp; Dr. Mohamed H Nafea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Blood Disorder</a:t>
                      </a:r>
                    </a:p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</a:tr>
              <a:tr h="7432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u="none" strike="noStrike" dirty="0">
                          <a:effectLst/>
                        </a:rPr>
                        <a:t>Ref: The effectiveness of micro-fragmented injected adipose tissue for the treatment of degenerative knee osteoarthritis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Rejected </a:t>
                      </a:r>
                      <a:endParaRPr lang="en-US" dirty="0"/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ASPIRE MEDICAL CENTER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Dr. Bashar Al-Sayied: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Orthopedic</a:t>
                      </a:r>
                    </a:p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</a:tr>
              <a:tr h="7432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u="none" strike="noStrike" dirty="0">
                          <a:effectLst/>
                        </a:rPr>
                        <a:t>Development of a Novel Design Lower Limb Rehabilitation Technique In Patients with OA after TKR”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Completed / Submit report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PhD Student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AMINA ALHAWAJ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Orthopedic</a:t>
                      </a:r>
                    </a:p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</a:tr>
              <a:tr h="8934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PRP in Recurrent Impanation Failure, hope or hype</a:t>
                      </a:r>
                    </a:p>
                    <a:p>
                      <a:pPr algn="l"/>
                      <a:endParaRPr lang="en-US" b="0" u="none" dirty="0"/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Rejected </a:t>
                      </a:r>
                      <a:endParaRPr lang="en-US" dirty="0"/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 Baraka Fertility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Hospital </a:t>
                      </a:r>
                      <a:endParaRPr lang="en-US" dirty="0"/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Ahmed Barakat </a:t>
                      </a:r>
                      <a:endParaRPr lang="en-US" dirty="0"/>
                    </a:p>
                  </a:txBody>
                  <a:tcPr marL="9298" marR="9298" marT="9298" marB="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 &amp; Gyn</a:t>
                      </a:r>
                      <a:endParaRPr lang="en-US" dirty="0"/>
                    </a:p>
                  </a:txBody>
                  <a:tcPr marL="9298" marR="9298" marT="9298" marB="0"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0" y="85060"/>
            <a:ext cx="6911163" cy="8612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CTs in Year 2018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250406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6281863"/>
              </p:ext>
            </p:extLst>
          </p:nvPr>
        </p:nvGraphicFramePr>
        <p:xfrm>
          <a:off x="-533400" y="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5887997"/>
              </p:ext>
            </p:extLst>
          </p:nvPr>
        </p:nvGraphicFramePr>
        <p:xfrm>
          <a:off x="7620000" y="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0644168"/>
              </p:ext>
            </p:extLst>
          </p:nvPr>
        </p:nvGraphicFramePr>
        <p:xfrm>
          <a:off x="3530600" y="3479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71303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800</Words>
  <Application>Microsoft Office PowerPoint</Application>
  <PresentationFormat>Widescreen</PresentationFormat>
  <Paragraphs>166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CT in Year 2016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لجنة تنظيم الأبحاث السريرية بالهيئة الوطنية لتنظيم المهن والخدمات الصحية  Clinical Trials Regulations Committee in NHRA</dc:title>
  <dc:creator>Azhar Naseeb</dc:creator>
  <cp:lastModifiedBy>Azhar Naseeb</cp:lastModifiedBy>
  <cp:revision>14</cp:revision>
  <dcterms:created xsi:type="dcterms:W3CDTF">2018-11-15T12:59:35Z</dcterms:created>
  <dcterms:modified xsi:type="dcterms:W3CDTF">2018-11-19T05:25:39Z</dcterms:modified>
</cp:coreProperties>
</file>